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28" r:id="rId1"/>
  </p:sldMasterIdLst>
  <p:notesMasterIdLst>
    <p:notesMasterId r:id="rId11"/>
  </p:notesMasterIdLst>
  <p:sldIdLst>
    <p:sldId id="256" r:id="rId2"/>
    <p:sldId id="267" r:id="rId3"/>
    <p:sldId id="272" r:id="rId4"/>
    <p:sldId id="269" r:id="rId5"/>
    <p:sldId id="259" r:id="rId6"/>
    <p:sldId id="263" r:id="rId7"/>
    <p:sldId id="270" r:id="rId8"/>
    <p:sldId id="265" r:id="rId9"/>
    <p:sldId id="271" r:id="rId10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5D7FF"/>
    <a:srgbClr val="B6DDE8"/>
    <a:srgbClr val="89E0FF"/>
    <a:srgbClr val="B6F5F8"/>
    <a:srgbClr val="A9EEF1"/>
    <a:srgbClr val="85E6EB"/>
    <a:srgbClr val="53D2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586" autoAdjust="0"/>
  </p:normalViewPr>
  <p:slideViewPr>
    <p:cSldViewPr>
      <p:cViewPr varScale="1">
        <p:scale>
          <a:sx n="77" d="100"/>
          <a:sy n="77" d="100"/>
        </p:scale>
        <p:origin x="-102" y="-72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-1992" y="-120"/>
      </p:cViewPr>
      <p:guideLst>
        <p:guide orient="horz" pos="3127"/>
        <p:guide pos="214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C7C0BA-EE93-4928-97E4-838814214786}" type="datetimeFigureOut">
              <a:rPr lang="ru-RU" smtClean="0"/>
              <a:pPr/>
              <a:t>07.05.2019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3D9DFD-B6BE-4E82-A7B6-4520A876FE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534501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3D9DFD-B6BE-4E82-A7B6-4520A876FE68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60611-235A-4B86-8A5C-22F579C1E259}" type="datetime1">
              <a:rPr lang="ru-RU" smtClean="0"/>
              <a:pPr/>
              <a:t>07.05.2019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39A12-5843-4601-B688-80C3638BC7D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066667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0C164-85F8-47C3-946A-245FA16BDE50}" type="datetime1">
              <a:rPr lang="ru-RU" smtClean="0"/>
              <a:pPr/>
              <a:t>07.05.2019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39A12-5843-4601-B688-80C3638BC7D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601038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DA753-BC61-4B6F-A797-32BC23CAADB5}" type="datetime1">
              <a:rPr lang="ru-RU" smtClean="0"/>
              <a:pPr/>
              <a:t>07.05.2019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39A12-5843-4601-B688-80C3638BC7D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092066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D3E6F-70B5-42CA-8565-7B0D42C17E98}" type="datetime1">
              <a:rPr lang="ru-RU" smtClean="0"/>
              <a:pPr/>
              <a:t>07.05.2019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39A12-5843-4601-B688-80C3638BC7D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385201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6868B-E462-47E3-9845-31AE05D60214}" type="datetime1">
              <a:rPr lang="ru-RU" smtClean="0"/>
              <a:pPr/>
              <a:t>07.05.2019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39A12-5843-4601-B688-80C3638BC7D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426995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17948-E307-49F3-AE72-11B67DFDC3DB}" type="datetime1">
              <a:rPr lang="ru-RU" smtClean="0"/>
              <a:pPr/>
              <a:t>07.05.2019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39A12-5843-4601-B688-80C3638BC7D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891135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8F4FC-20B3-4BA4-8C9D-0BFE02A68E02}" type="datetime1">
              <a:rPr lang="ru-RU" smtClean="0"/>
              <a:pPr/>
              <a:t>07.05.2019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39A12-5843-4601-B688-80C3638BC7D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943652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2E4D2-CDF3-429D-BC63-4657C21945D2}" type="datetime1">
              <a:rPr lang="ru-RU" smtClean="0"/>
              <a:pPr/>
              <a:t>07.05.2019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39A12-5843-4601-B688-80C3638BC7D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685798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05A3A-A3E3-4201-BCFB-87B8C8D49EE8}" type="datetime1">
              <a:rPr lang="ru-RU" smtClean="0"/>
              <a:pPr/>
              <a:t>07.05.2019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39A12-5843-4601-B688-80C3638BC7D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64549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1BBE1-0576-40D6-A44B-78C438B70A43}" type="datetime1">
              <a:rPr lang="ru-RU" smtClean="0"/>
              <a:pPr/>
              <a:t>07.05.2019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39A12-5843-4601-B688-80C3638BC7D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6560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1DE90-9F3D-4579-9300-AB81619127AA}" type="datetime1">
              <a:rPr lang="ru-RU" smtClean="0"/>
              <a:pPr/>
              <a:t>07.05.2019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39A12-5843-4601-B688-80C3638BC7D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690043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AD0951-5232-4C10-BE4D-6DE7D3AEE611}" type="datetime1">
              <a:rPr lang="ru-RU" smtClean="0"/>
              <a:pPr/>
              <a:t>07.05.2019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E39A12-5843-4601-B688-80C3638BC7D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79168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332656"/>
            <a:ext cx="8136904" cy="5832648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ЗАКЛЮЧЕНИЕ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Контрольно-ревизионной службы Совета депутатов</a:t>
            </a:r>
            <a:b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результатам внешней проверки отчета об исполнении бюджета </a:t>
            </a:r>
            <a:b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ЗАТО Железногорск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2018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год</a:t>
            </a:r>
            <a:b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 descr="C:\Documents and Settings\Vinokurova\Рабочий стол\Новый бланк благодарности\Эмблемы города\2.png"/>
          <p:cNvPicPr/>
          <p:nvPr/>
        </p:nvPicPr>
        <p:blipFill>
          <a:blip r:embed="rId2" cstate="print">
            <a:duotone>
              <a:prstClr val="black"/>
              <a:schemeClr val="tx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8100391" y="116632"/>
            <a:ext cx="789319" cy="9807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2720855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388424" cy="548680"/>
          </a:xfrm>
        </p:spPr>
        <p:txBody>
          <a:bodyPr>
            <a:noAutofit/>
          </a:bodyPr>
          <a:lstStyle/>
          <a:p>
            <a:r>
              <a:rPr lang="ru-RU" sz="3000" dirty="0" smtClean="0"/>
              <a:t/>
            </a:r>
            <a:br>
              <a:rPr lang="ru-RU" sz="3000" dirty="0" smtClean="0"/>
            </a:b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Динамика основных параметров бюджета </a:t>
            </a: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ЗАТО </a:t>
            </a: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Железногорск за период  </a:t>
            </a: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2013-2018 годов, млн.</a:t>
            </a: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руб.</a:t>
            </a:r>
            <a:endParaRPr lang="ru-RU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017536965"/>
              </p:ext>
            </p:extLst>
          </p:nvPr>
        </p:nvGraphicFramePr>
        <p:xfrm>
          <a:off x="359023" y="1052736"/>
          <a:ext cx="8700095" cy="547011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52737"/>
                <a:gridCol w="1008112"/>
                <a:gridCol w="1080120"/>
                <a:gridCol w="1080120"/>
                <a:gridCol w="1102742"/>
                <a:gridCol w="1224136"/>
                <a:gridCol w="1152128"/>
              </a:tblGrid>
              <a:tr h="720080"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Параметры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2013г</a:t>
                      </a:r>
                      <a:r>
                        <a:rPr lang="ru-RU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2014г</a:t>
                      </a:r>
                      <a:r>
                        <a:rPr lang="ru-RU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2015г</a:t>
                      </a:r>
                      <a:r>
                        <a:rPr lang="ru-RU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2016г.</a:t>
                      </a:r>
                      <a:endParaRPr lang="ru-RU" sz="2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2017г.</a:t>
                      </a:r>
                      <a:endParaRPr lang="ru-RU" sz="2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2018г.</a:t>
                      </a:r>
                      <a:endParaRPr lang="ru-RU" sz="2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8675"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571405">
                <a:tc>
                  <a:txBody>
                    <a:bodyPr/>
                    <a:lstStyle/>
                    <a:p>
                      <a:pPr algn="l" fontAlgn="b"/>
                      <a:r>
                        <a:rPr lang="ru-RU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3 386   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5 330   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3 608</a:t>
                      </a:r>
                      <a:r>
                        <a:rPr lang="ru-RU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3 882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3 518</a:t>
                      </a:r>
                      <a:endParaRPr lang="ru-RU" sz="2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3 652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71405">
                <a:tc>
                  <a:txBody>
                    <a:bodyPr/>
                    <a:lstStyle/>
                    <a:p>
                      <a:pPr algn="r" fontAlgn="b"/>
                      <a:r>
                        <a:rPr lang="ru-RU" sz="28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темп роста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157%</a:t>
                      </a:r>
                      <a:endParaRPr lang="ru-RU" sz="28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68%</a:t>
                      </a:r>
                      <a:endParaRPr lang="ru-RU" sz="28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108%</a:t>
                      </a:r>
                      <a:endParaRPr lang="ru-RU" sz="28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91%</a:t>
                      </a:r>
                      <a:endParaRPr lang="ru-RU" sz="28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104%</a:t>
                      </a:r>
                      <a:endParaRPr lang="ru-RU" sz="28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993"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571405">
                <a:tc>
                  <a:txBody>
                    <a:bodyPr/>
                    <a:lstStyle/>
                    <a:p>
                      <a:pPr algn="l" fontAlgn="b"/>
                      <a:r>
                        <a:rPr lang="ru-RU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Расходы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3 481   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5 328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3 642</a:t>
                      </a:r>
                      <a:endParaRPr lang="ru-RU" sz="2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3 858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3 494</a:t>
                      </a:r>
                      <a:endParaRPr lang="ru-RU" sz="2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3 600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71405">
                <a:tc>
                  <a:txBody>
                    <a:bodyPr/>
                    <a:lstStyle/>
                    <a:p>
                      <a:pPr algn="r" fontAlgn="b"/>
                      <a:r>
                        <a:rPr lang="ru-RU" sz="28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темп роста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153%</a:t>
                      </a:r>
                      <a:endParaRPr lang="ru-RU" sz="28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68%</a:t>
                      </a:r>
                      <a:endParaRPr lang="ru-RU" sz="28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106%</a:t>
                      </a:r>
                      <a:endParaRPr lang="ru-RU" sz="28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91%</a:t>
                      </a:r>
                      <a:endParaRPr lang="ru-RU" sz="28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103%</a:t>
                      </a:r>
                      <a:endParaRPr lang="ru-RU" sz="28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930"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943602">
                <a:tc>
                  <a:txBody>
                    <a:bodyPr/>
                    <a:lstStyle/>
                    <a:p>
                      <a:pPr algn="l" fontAlgn="b"/>
                      <a:r>
                        <a:rPr lang="ru-RU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Дефицит (-) </a:t>
                      </a:r>
                      <a:r>
                        <a:rPr lang="ru-RU" sz="2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ru-RU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профицит</a:t>
                      </a:r>
                      <a:r>
                        <a:rPr lang="ru-RU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(+)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-96  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 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-34  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43602">
                <a:tc>
                  <a:txBody>
                    <a:bodyPr/>
                    <a:lstStyle/>
                    <a:p>
                      <a:pPr algn="l" fontAlgn="b"/>
                      <a:r>
                        <a:rPr lang="ru-RU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Инфляция в РФ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6,5 %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11,4%</a:t>
                      </a:r>
                      <a:endParaRPr lang="ru-RU" sz="2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12,9%</a:t>
                      </a:r>
                      <a:endParaRPr lang="ru-RU" sz="2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5,4%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2,5%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4,3%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pic>
        <p:nvPicPr>
          <p:cNvPr id="4" name="Рисунок 3" descr="C:\Documents and Settings\Vinokurova\Рабочий стол\Новый бланк благодарности\Эмблемы города\2.png"/>
          <p:cNvPicPr/>
          <p:nvPr/>
        </p:nvPicPr>
        <p:blipFill>
          <a:blip r:embed="rId2" cstate="print">
            <a:duotone>
              <a:prstClr val="black"/>
              <a:schemeClr val="tx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8388425" y="0"/>
            <a:ext cx="755576" cy="908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8604448" y="6380946"/>
            <a:ext cx="64807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500" dirty="0" smtClean="0"/>
              <a:t>2</a:t>
            </a:r>
            <a:endParaRPr lang="ru-RU" sz="2500" dirty="0"/>
          </a:p>
        </p:txBody>
      </p:sp>
    </p:spTree>
    <p:extLst>
      <p:ext uri="{BB962C8B-B14F-4D97-AF65-F5344CB8AC3E}">
        <p14:creationId xmlns:p14="http://schemas.microsoft.com/office/powerpoint/2010/main" xmlns="" val="432870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388424" cy="548680"/>
          </a:xfrm>
        </p:spPr>
        <p:txBody>
          <a:bodyPr>
            <a:noAutofit/>
          </a:bodyPr>
          <a:lstStyle/>
          <a:p>
            <a:r>
              <a:rPr lang="ru-RU" sz="3000" dirty="0" smtClean="0"/>
              <a:t/>
            </a:r>
            <a:br>
              <a:rPr lang="ru-RU" sz="3000" dirty="0" smtClean="0"/>
            </a:b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Динамика основных параметров </a:t>
            </a: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местного бюджета без учета компенсации выпадающих доходов организаций ЖКХ, млн.</a:t>
            </a: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руб.</a:t>
            </a:r>
            <a:b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017536965"/>
              </p:ext>
            </p:extLst>
          </p:nvPr>
        </p:nvGraphicFramePr>
        <p:xfrm>
          <a:off x="359023" y="1052737"/>
          <a:ext cx="8389441" cy="508589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13482"/>
                <a:gridCol w="1647567"/>
                <a:gridCol w="1800200"/>
                <a:gridCol w="1728192"/>
              </a:tblGrid>
              <a:tr h="663533"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Параметры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2016г</a:t>
                      </a:r>
                      <a:r>
                        <a:rPr lang="ru-RU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2017г</a:t>
                      </a:r>
                      <a:r>
                        <a:rPr lang="ru-RU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2018г</a:t>
                      </a:r>
                      <a:r>
                        <a:rPr lang="ru-RU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296"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526534">
                <a:tc>
                  <a:txBody>
                    <a:bodyPr/>
                    <a:lstStyle/>
                    <a:p>
                      <a:pPr algn="l" fontAlgn="b"/>
                      <a:r>
                        <a:rPr lang="ru-RU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3 194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3 376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3 571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26534">
                <a:tc>
                  <a:txBody>
                    <a:bodyPr/>
                    <a:lstStyle/>
                    <a:p>
                      <a:pPr algn="r" fontAlgn="b"/>
                      <a:r>
                        <a:rPr lang="ru-RU" sz="28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темп роста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105,7%</a:t>
                      </a:r>
                      <a:endParaRPr lang="ru-RU" sz="28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105,8%</a:t>
                      </a:r>
                      <a:endParaRPr lang="ru-RU" sz="28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296"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526534">
                <a:tc>
                  <a:txBody>
                    <a:bodyPr/>
                    <a:lstStyle/>
                    <a:p>
                      <a:pPr algn="l" fontAlgn="b"/>
                      <a:r>
                        <a:rPr lang="ru-RU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Расходы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3 169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3 351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3 519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26534">
                <a:tc>
                  <a:txBody>
                    <a:bodyPr/>
                    <a:lstStyle/>
                    <a:p>
                      <a:pPr algn="r" fontAlgn="b"/>
                      <a:r>
                        <a:rPr lang="ru-RU" sz="28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темп роста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105,7%</a:t>
                      </a:r>
                      <a:endParaRPr lang="ru-RU" sz="28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105,0%</a:t>
                      </a:r>
                      <a:endParaRPr lang="ru-RU" sz="28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296"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869503">
                <a:tc>
                  <a:txBody>
                    <a:bodyPr/>
                    <a:lstStyle/>
                    <a:p>
                      <a:pPr algn="l" fontAlgn="b"/>
                      <a:r>
                        <a:rPr lang="ru-RU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Дефицит (-) </a:t>
                      </a:r>
                      <a:r>
                        <a:rPr lang="ru-RU" sz="2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ru-RU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профицит</a:t>
                      </a:r>
                      <a:r>
                        <a:rPr lang="ru-RU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(+)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  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  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69503">
                <a:tc>
                  <a:txBody>
                    <a:bodyPr/>
                    <a:lstStyle/>
                    <a:p>
                      <a:pPr algn="l" fontAlgn="b"/>
                      <a:r>
                        <a:rPr lang="ru-RU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Инфляция в РФ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5,4%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2,5%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4,3%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pic>
        <p:nvPicPr>
          <p:cNvPr id="4" name="Рисунок 3" descr="C:\Documents and Settings\Vinokurova\Рабочий стол\Новый бланк благодарности\Эмблемы города\2.png"/>
          <p:cNvPicPr/>
          <p:nvPr/>
        </p:nvPicPr>
        <p:blipFill>
          <a:blip r:embed="rId2" cstate="print">
            <a:duotone>
              <a:prstClr val="black"/>
              <a:schemeClr val="tx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8388425" y="0"/>
            <a:ext cx="755576" cy="908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8495928" y="6380946"/>
            <a:ext cx="64807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500" dirty="0" smtClean="0"/>
              <a:t>3</a:t>
            </a:r>
            <a:endParaRPr lang="ru-RU" sz="2500" dirty="0"/>
          </a:p>
        </p:txBody>
      </p:sp>
    </p:spTree>
    <p:extLst>
      <p:ext uri="{BB962C8B-B14F-4D97-AF65-F5344CB8AC3E}">
        <p14:creationId xmlns:p14="http://schemas.microsoft.com/office/powerpoint/2010/main" xmlns="" val="432870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48680"/>
          </a:xfrm>
        </p:spPr>
        <p:txBody>
          <a:bodyPr>
            <a:normAutofit fontScale="90000"/>
          </a:bodyPr>
          <a:lstStyle/>
          <a:p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Динамика налоговых и неналоговых доходов бюджетов </a:t>
            </a:r>
            <a:b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отдельных городских округов Красноярского края в 2016-2017 г.г., млн. руб. 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 descr="C:\Documents and Settings\Vinokurova\Рабочий стол\Новый бланк благодарности\Эмблемы города\2.png"/>
          <p:cNvPicPr/>
          <p:nvPr/>
        </p:nvPicPr>
        <p:blipFill>
          <a:blip r:embed="rId2" cstate="print">
            <a:duotone>
              <a:prstClr val="black"/>
              <a:schemeClr val="tx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8533773" y="0"/>
            <a:ext cx="610227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772723439"/>
              </p:ext>
            </p:extLst>
          </p:nvPr>
        </p:nvGraphicFramePr>
        <p:xfrm>
          <a:off x="179512" y="908722"/>
          <a:ext cx="8784975" cy="535533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86315"/>
                <a:gridCol w="1379459"/>
                <a:gridCol w="1597268"/>
                <a:gridCol w="1669871"/>
                <a:gridCol w="1452062"/>
              </a:tblGrid>
              <a:tr h="324924"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23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</a:t>
                      </a:r>
                      <a:endParaRPr lang="ru-RU" sz="23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b"/>
                      <a:r>
                        <a:rPr lang="ru-RU" sz="23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городских округов</a:t>
                      </a:r>
                      <a:endParaRPr lang="ru-RU" sz="23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23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Собственные доходы </a:t>
                      </a:r>
                      <a:endParaRPr lang="ru-RU" sz="23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23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Абсолютное</a:t>
                      </a:r>
                      <a:endParaRPr lang="ru-RU" sz="23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b"/>
                      <a:r>
                        <a:rPr lang="ru-RU" sz="23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изменение</a:t>
                      </a:r>
                      <a:endParaRPr lang="ru-RU" sz="23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23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Относит.</a:t>
                      </a:r>
                      <a:endParaRPr lang="ru-RU" sz="23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b"/>
                      <a:r>
                        <a:rPr lang="ru-RU" sz="23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изменение</a:t>
                      </a:r>
                      <a:endParaRPr lang="ru-RU" sz="23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4464">
                <a:tc vMerge="1">
                  <a:txBody>
                    <a:bodyPr/>
                    <a:lstStyle/>
                    <a:p>
                      <a:pPr algn="l" fontAlgn="b"/>
                      <a:endParaRPr lang="ru-RU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3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2017г</a:t>
                      </a:r>
                      <a:r>
                        <a:rPr lang="ru-RU" sz="23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23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3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2018г</a:t>
                      </a:r>
                      <a:r>
                        <a:rPr lang="ru-RU" sz="23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23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b"/>
                      <a:endParaRPr lang="ru-RU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b"/>
                      <a:endParaRPr lang="ru-RU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8366">
                <a:tc>
                  <a:txBody>
                    <a:bodyPr/>
                    <a:lstStyle/>
                    <a:p>
                      <a:pPr algn="ctr" fontAlgn="b"/>
                      <a:r>
                        <a:rPr lang="ru-RU" sz="23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ЗАТО Железногорск</a:t>
                      </a:r>
                      <a:endParaRPr lang="ru-RU" sz="2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3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1 013</a:t>
                      </a:r>
                      <a:endParaRPr lang="ru-RU" sz="23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3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1 074</a:t>
                      </a:r>
                      <a:endParaRPr lang="ru-RU" sz="23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3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61</a:t>
                      </a:r>
                      <a:endParaRPr lang="ru-RU" sz="23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3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6,0%</a:t>
                      </a:r>
                      <a:endParaRPr lang="ru-RU" sz="23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18366">
                <a:tc>
                  <a:txBody>
                    <a:bodyPr/>
                    <a:lstStyle/>
                    <a:p>
                      <a:pPr algn="ctr" fontAlgn="b"/>
                      <a:r>
                        <a:rPr lang="ru-RU" sz="23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ЗАТО Зеленогорск</a:t>
                      </a:r>
                      <a:endParaRPr lang="ru-RU" sz="2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3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516</a:t>
                      </a:r>
                      <a:endParaRPr lang="ru-RU" sz="23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3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560</a:t>
                      </a:r>
                      <a:endParaRPr lang="ru-RU" sz="23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3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44</a:t>
                      </a:r>
                      <a:endParaRPr lang="ru-RU" sz="23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3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8,5%</a:t>
                      </a:r>
                      <a:endParaRPr lang="ru-RU" sz="23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8366">
                <a:tc>
                  <a:txBody>
                    <a:bodyPr/>
                    <a:lstStyle/>
                    <a:p>
                      <a:pPr algn="ctr" fontAlgn="b"/>
                      <a:r>
                        <a:rPr lang="ru-RU" sz="23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 Красноярск</a:t>
                      </a:r>
                      <a:endParaRPr lang="ru-RU" sz="2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3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13 795</a:t>
                      </a:r>
                      <a:endParaRPr lang="ru-RU" sz="23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3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14 575</a:t>
                      </a:r>
                      <a:endParaRPr lang="ru-RU" sz="23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3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781</a:t>
                      </a:r>
                      <a:endParaRPr lang="ru-RU" sz="23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3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5,7%</a:t>
                      </a:r>
                      <a:endParaRPr lang="ru-RU" sz="23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8366">
                <a:tc>
                  <a:txBody>
                    <a:bodyPr/>
                    <a:lstStyle/>
                    <a:p>
                      <a:pPr algn="ctr" fontAlgn="b"/>
                      <a:r>
                        <a:rPr lang="ru-RU" sz="23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 Норильск</a:t>
                      </a:r>
                      <a:endParaRPr lang="ru-RU" sz="2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3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7 617</a:t>
                      </a:r>
                      <a:endParaRPr lang="ru-RU" sz="23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3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7 502</a:t>
                      </a:r>
                      <a:endParaRPr lang="ru-RU" sz="23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3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-115</a:t>
                      </a:r>
                      <a:endParaRPr lang="ru-RU" sz="23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3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-1,5%</a:t>
                      </a:r>
                      <a:endParaRPr lang="ru-RU" sz="23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8366">
                <a:tc>
                  <a:txBody>
                    <a:bodyPr/>
                    <a:lstStyle/>
                    <a:p>
                      <a:pPr algn="ctr" fontAlgn="b"/>
                      <a:r>
                        <a:rPr lang="ru-RU" sz="23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 Ачинск</a:t>
                      </a:r>
                      <a:endParaRPr lang="ru-RU" sz="2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3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1 026</a:t>
                      </a:r>
                      <a:endParaRPr lang="ru-RU" sz="23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3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941</a:t>
                      </a:r>
                      <a:endParaRPr lang="ru-RU" sz="23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3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-85</a:t>
                      </a:r>
                      <a:endParaRPr lang="ru-RU" sz="23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3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-8,3%</a:t>
                      </a:r>
                      <a:endParaRPr lang="ru-RU" sz="23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8366">
                <a:tc>
                  <a:txBody>
                    <a:bodyPr/>
                    <a:lstStyle/>
                    <a:p>
                      <a:pPr algn="ctr" fontAlgn="b"/>
                      <a:r>
                        <a:rPr lang="ru-RU" sz="23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 Канск</a:t>
                      </a:r>
                      <a:endParaRPr lang="ru-RU" sz="2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3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586</a:t>
                      </a:r>
                      <a:endParaRPr lang="ru-RU" sz="23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3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534</a:t>
                      </a:r>
                      <a:endParaRPr lang="ru-RU" sz="23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3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-52</a:t>
                      </a:r>
                      <a:endParaRPr lang="ru-RU" sz="23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3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-8,9%</a:t>
                      </a:r>
                      <a:endParaRPr lang="ru-RU" sz="23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8366">
                <a:tc>
                  <a:txBody>
                    <a:bodyPr/>
                    <a:lstStyle/>
                    <a:p>
                      <a:pPr algn="ctr" fontAlgn="b"/>
                      <a:r>
                        <a:rPr lang="ru-RU" sz="23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 </a:t>
                      </a:r>
                      <a:r>
                        <a:rPr lang="ru-RU" sz="23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Лесосибирск</a:t>
                      </a:r>
                      <a:endParaRPr lang="ru-RU" sz="2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3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467</a:t>
                      </a:r>
                      <a:endParaRPr lang="ru-RU" sz="23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3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562</a:t>
                      </a:r>
                      <a:endParaRPr lang="ru-RU" sz="23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3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95</a:t>
                      </a:r>
                      <a:endParaRPr lang="ru-RU" sz="23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3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20,2%</a:t>
                      </a:r>
                      <a:endParaRPr lang="ru-RU" sz="23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8366">
                <a:tc>
                  <a:txBody>
                    <a:bodyPr/>
                    <a:lstStyle/>
                    <a:p>
                      <a:pPr algn="ctr" fontAlgn="b"/>
                      <a:r>
                        <a:rPr lang="ru-RU" sz="23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 Минусинск</a:t>
                      </a:r>
                      <a:endParaRPr lang="ru-RU" sz="2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3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384</a:t>
                      </a:r>
                      <a:endParaRPr lang="ru-RU" sz="23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3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412</a:t>
                      </a:r>
                      <a:endParaRPr lang="ru-RU" sz="23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3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28</a:t>
                      </a:r>
                      <a:endParaRPr lang="ru-RU" sz="23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3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7,4%</a:t>
                      </a:r>
                      <a:endParaRPr lang="ru-RU" sz="23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7752">
                <a:tc>
                  <a:txBody>
                    <a:bodyPr/>
                    <a:lstStyle/>
                    <a:p>
                      <a:pPr algn="ctr" fontAlgn="b"/>
                      <a:r>
                        <a:rPr lang="ru-RU" sz="2300" b="1" i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городским округам края</a:t>
                      </a:r>
                      <a:endParaRPr lang="ru-RU" sz="2300" b="1" i="1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300" b="1" i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26 951</a:t>
                      </a:r>
                      <a:endParaRPr lang="ru-RU" sz="2300" b="1" i="1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300" b="1" i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27 704</a:t>
                      </a:r>
                      <a:endParaRPr lang="ru-RU" sz="2300" b="1" i="1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300" b="1" i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753</a:t>
                      </a:r>
                      <a:endParaRPr lang="ru-RU" sz="2300" b="1" i="1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300" b="1" i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2,8%</a:t>
                      </a:r>
                      <a:endParaRPr lang="ru-RU" sz="2300" b="1" i="1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577752">
                <a:tc>
                  <a:txBody>
                    <a:bodyPr/>
                    <a:lstStyle/>
                    <a:p>
                      <a:pPr algn="l" fontAlgn="b"/>
                      <a:r>
                        <a:rPr lang="ru-RU" sz="23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всем </a:t>
                      </a:r>
                      <a:r>
                        <a:rPr lang="ru-RU" sz="23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 края</a:t>
                      </a:r>
                      <a:endParaRPr lang="ru-RU" sz="23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300" b="1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37 410</a:t>
                      </a:r>
                      <a:endParaRPr lang="ru-RU" sz="2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300" b="1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38 997</a:t>
                      </a:r>
                      <a:endParaRPr lang="ru-RU" sz="2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300" b="1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1 587</a:t>
                      </a:r>
                      <a:endParaRPr lang="ru-RU" sz="2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300" b="1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4,2%</a:t>
                      </a:r>
                      <a:endParaRPr lang="ru-RU" sz="2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8388424" y="6237312"/>
            <a:ext cx="57606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500" dirty="0" smtClean="0"/>
              <a:t>4</a:t>
            </a:r>
            <a:endParaRPr lang="ru-RU" sz="2500" dirty="0"/>
          </a:p>
        </p:txBody>
      </p:sp>
    </p:spTree>
    <p:extLst>
      <p:ext uri="{BB962C8B-B14F-4D97-AF65-F5344CB8AC3E}">
        <p14:creationId xmlns:p14="http://schemas.microsoft.com/office/powerpoint/2010/main" xmlns="" val="3802290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67544" y="-171400"/>
            <a:ext cx="7920880" cy="720080"/>
          </a:xfrm>
        </p:spPr>
        <p:txBody>
          <a:bodyPr>
            <a:noAutofit/>
          </a:bodyPr>
          <a:lstStyle/>
          <a:p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Структурная динамика 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доходов бюджета ЗАТО Железногорск </a:t>
            </a: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2017-2018 г.г., млн. 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руб</a:t>
            </a: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177592172"/>
              </p:ext>
            </p:extLst>
          </p:nvPr>
        </p:nvGraphicFramePr>
        <p:xfrm>
          <a:off x="251520" y="690178"/>
          <a:ext cx="8712968" cy="581118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536504"/>
                <a:gridCol w="1008112"/>
                <a:gridCol w="1008112"/>
                <a:gridCol w="936104"/>
                <a:gridCol w="1224136"/>
              </a:tblGrid>
              <a:tr h="43456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75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групп доходов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75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75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2017г</a:t>
                      </a:r>
                      <a:r>
                        <a:rPr lang="ru-RU" sz="175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75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75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2018г</a:t>
                      </a:r>
                      <a:r>
                        <a:rPr lang="ru-RU" sz="175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750" b="1" i="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Абс</a:t>
                      </a:r>
                      <a:r>
                        <a:rPr lang="ru-RU" sz="175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ru-RU" sz="1750" b="1" i="0" u="none" strike="noStrike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изм</a:t>
                      </a:r>
                      <a:r>
                        <a:rPr lang="ru-RU" sz="175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75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75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Относ. </a:t>
                      </a:r>
                      <a:r>
                        <a:rPr lang="ru-RU" sz="1750" b="1" i="0" u="none" strike="noStrike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изм</a:t>
                      </a:r>
                      <a:r>
                        <a:rPr lang="ru-RU" sz="175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75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9735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75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</a:t>
                      </a:r>
                      <a:r>
                        <a:rPr lang="ru-RU" sz="175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75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</a:t>
                      </a:r>
                      <a:endParaRPr lang="ru-RU" sz="175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75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841</a:t>
                      </a:r>
                      <a:endParaRPr lang="ru-RU" sz="175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75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903</a:t>
                      </a:r>
                      <a:endParaRPr lang="ru-RU" sz="175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75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</a:t>
                      </a:r>
                      <a:endParaRPr lang="ru-RU" sz="175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75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7,4%</a:t>
                      </a:r>
                      <a:endParaRPr lang="ru-RU" sz="175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735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75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Неналоговые</a:t>
                      </a:r>
                      <a:r>
                        <a:rPr lang="ru-RU" sz="175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75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</a:t>
                      </a:r>
                      <a:endParaRPr lang="ru-RU" sz="175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75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172</a:t>
                      </a:r>
                      <a:endParaRPr lang="ru-RU" sz="175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75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171</a:t>
                      </a:r>
                      <a:endParaRPr lang="ru-RU" sz="175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75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</a:t>
                      </a:r>
                      <a:endParaRPr lang="ru-RU" sz="175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75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-0,7%</a:t>
                      </a:r>
                      <a:endParaRPr lang="ru-RU" sz="175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7354"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Итого</a:t>
                      </a:r>
                      <a:r>
                        <a:rPr lang="ru-RU" sz="2000" b="1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доходов с территории ЗАТО </a:t>
                      </a:r>
                      <a:endParaRPr lang="ru-RU" sz="2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1 013</a:t>
                      </a:r>
                      <a:endParaRPr lang="ru-RU" sz="2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1 074</a:t>
                      </a:r>
                      <a:endParaRPr lang="ru-RU" sz="2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</a:t>
                      </a:r>
                      <a:endParaRPr lang="ru-RU" sz="2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6,0%</a:t>
                      </a:r>
                      <a:endParaRPr lang="ru-RU" sz="2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9735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75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Дотации</a:t>
                      </a:r>
                      <a:endParaRPr lang="ru-RU" sz="175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75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1 010</a:t>
                      </a:r>
                      <a:endParaRPr lang="ru-RU" sz="175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75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927</a:t>
                      </a:r>
                      <a:endParaRPr lang="ru-RU" sz="175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75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-83</a:t>
                      </a:r>
                      <a:endParaRPr lang="ru-RU" sz="175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75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-8,1%</a:t>
                      </a:r>
                      <a:endParaRPr lang="ru-RU" sz="175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735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75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</a:t>
                      </a:r>
                      <a:endParaRPr lang="ru-RU" sz="175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75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239</a:t>
                      </a:r>
                      <a:endParaRPr lang="ru-RU" sz="175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75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343</a:t>
                      </a:r>
                      <a:endParaRPr lang="ru-RU" sz="175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75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</a:t>
                      </a:r>
                      <a:endParaRPr lang="ru-RU" sz="175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75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43,9%</a:t>
                      </a:r>
                      <a:endParaRPr lang="ru-RU" sz="175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735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75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Субвенции</a:t>
                      </a:r>
                      <a:endParaRPr lang="ru-RU" sz="175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75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1 254</a:t>
                      </a:r>
                      <a:endParaRPr lang="ru-RU" sz="175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75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1 272</a:t>
                      </a:r>
                      <a:endParaRPr lang="ru-RU" sz="175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75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ru-RU" sz="175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75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1,4%</a:t>
                      </a:r>
                      <a:endParaRPr lang="ru-RU" sz="175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735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75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Иные межбюджетные трансферты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75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75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75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75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75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-3</a:t>
                      </a:r>
                      <a:endParaRPr lang="ru-RU" sz="175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75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-100%</a:t>
                      </a:r>
                      <a:endParaRPr lang="ru-RU" sz="175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4763"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 безвозмездных </a:t>
                      </a:r>
                      <a:r>
                        <a:rPr lang="ru-RU" sz="20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поступлений от </a:t>
                      </a:r>
                      <a:r>
                        <a:rPr lang="ru-RU" sz="20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других бюджетов,</a:t>
                      </a:r>
                      <a:endParaRPr lang="ru-RU" sz="2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2 505</a:t>
                      </a:r>
                      <a:endParaRPr lang="ru-RU" sz="2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2 543</a:t>
                      </a:r>
                      <a:endParaRPr lang="ru-RU" sz="2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</a:t>
                      </a:r>
                      <a:endParaRPr lang="ru-RU" sz="2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1,5%</a:t>
                      </a:r>
                      <a:endParaRPr lang="ru-RU" sz="2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4476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750" b="1" i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в</a:t>
                      </a:r>
                      <a:r>
                        <a:rPr lang="ru-RU" sz="1750" b="1" i="1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т. ч. на компенсацию выпадающих </a:t>
                      </a:r>
                    </a:p>
                    <a:p>
                      <a:pPr algn="ctr" fontAlgn="b"/>
                      <a:r>
                        <a:rPr lang="ru-RU" sz="1750" b="1" i="1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доходов организаций ЖКХ</a:t>
                      </a:r>
                      <a:endParaRPr lang="ru-RU" sz="1750" b="1" i="1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750" b="1" i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143</a:t>
                      </a:r>
                      <a:endParaRPr lang="ru-RU" sz="1750" b="1" i="1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750" b="1" i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</a:t>
                      </a:r>
                      <a:endParaRPr lang="ru-RU" sz="1750" b="1" i="1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750" b="1" i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-62</a:t>
                      </a:r>
                      <a:endParaRPr lang="ru-RU" sz="1750" b="1" i="1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750" b="1" i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-43,1%</a:t>
                      </a:r>
                      <a:endParaRPr lang="ru-RU" sz="1750" b="1" i="1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50140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75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возврата организациями субсидий,</a:t>
                      </a:r>
                      <a:r>
                        <a:rPr lang="ru-RU" sz="175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субвенций прошлых лет</a:t>
                      </a:r>
                      <a:endParaRPr lang="ru-RU" sz="175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75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endParaRPr lang="ru-RU" sz="175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75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</a:t>
                      </a:r>
                      <a:endParaRPr lang="ru-RU" sz="175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75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</a:t>
                      </a:r>
                      <a:endParaRPr lang="ru-RU" sz="175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75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476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75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Возврат </a:t>
                      </a:r>
                      <a:r>
                        <a:rPr lang="ru-RU" sz="175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краевой бюджет остатков </a:t>
                      </a:r>
                      <a:r>
                        <a:rPr lang="ru-RU" sz="175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субсидий, субвенций и иных МБТ прошлых лет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75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-22</a:t>
                      </a:r>
                      <a:endParaRPr lang="ru-RU" sz="175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75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-31</a:t>
                      </a:r>
                      <a:endParaRPr lang="ru-RU" sz="175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75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-9</a:t>
                      </a:r>
                      <a:endParaRPr lang="ru-RU" sz="175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75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7471"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ДОХОДОВ,</a:t>
                      </a:r>
                      <a:endParaRPr lang="ru-RU" sz="2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3 518</a:t>
                      </a:r>
                      <a:endParaRPr lang="ru-RU" sz="2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3 652</a:t>
                      </a:r>
                      <a:endParaRPr lang="ru-RU" sz="2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133</a:t>
                      </a:r>
                      <a:endParaRPr lang="ru-RU" sz="2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3,8%</a:t>
                      </a:r>
                      <a:endParaRPr lang="ru-RU" sz="2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44763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1" i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</a:t>
                      </a:r>
                      <a:r>
                        <a:rPr lang="ru-RU" sz="2000" b="1" i="1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т. ч. без учета компенсации выпадающих доходов организаций ЖКХ</a:t>
                      </a:r>
                      <a:endParaRPr lang="ru-RU" sz="2000" b="1" i="1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3 376</a:t>
                      </a:r>
                      <a:endParaRPr lang="ru-RU" sz="2000" b="1" i="1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3 571</a:t>
                      </a:r>
                      <a:endParaRPr lang="ru-RU" sz="2000" b="1" i="1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195</a:t>
                      </a:r>
                      <a:endParaRPr lang="ru-RU" sz="2000" b="1" i="1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5,8%</a:t>
                      </a:r>
                      <a:endParaRPr lang="ru-RU" sz="2000" b="1" i="1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5" name="Рисунок 4" descr="C:\Documents and Settings\Vinokurova\Рабочий стол\Новый бланк благодарности\Эмблемы города\2.png"/>
          <p:cNvPicPr/>
          <p:nvPr/>
        </p:nvPicPr>
        <p:blipFill>
          <a:blip r:embed="rId2" cstate="print">
            <a:duotone>
              <a:prstClr val="black"/>
              <a:schemeClr val="tx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8604448" y="0"/>
            <a:ext cx="429279" cy="62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8603432" y="6453336"/>
            <a:ext cx="54056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500" dirty="0" smtClean="0"/>
              <a:t>5</a:t>
            </a:r>
            <a:endParaRPr lang="ru-RU" sz="2500" dirty="0"/>
          </a:p>
        </p:txBody>
      </p:sp>
    </p:spTree>
    <p:extLst>
      <p:ext uri="{BB962C8B-B14F-4D97-AF65-F5344CB8AC3E}">
        <p14:creationId xmlns:p14="http://schemas.microsoft.com/office/powerpoint/2010/main" xmlns="" val="900206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0"/>
            <a:ext cx="8892480" cy="922114"/>
          </a:xfrm>
        </p:spPr>
        <p:txBody>
          <a:bodyPr>
            <a:normAutofit fontScale="90000"/>
          </a:bodyPr>
          <a:lstStyle/>
          <a:p>
            <a:r>
              <a:rPr lang="ru-RU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исполнения планов по доходам бюджета </a:t>
            </a:r>
            <a:b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ЗАТО Железногорск в 2018 году,   млн.</a:t>
            </a: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руб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br>
              <a:rPr lang="ru-RU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022197313"/>
              </p:ext>
            </p:extLst>
          </p:nvPr>
        </p:nvGraphicFramePr>
        <p:xfrm>
          <a:off x="179512" y="908726"/>
          <a:ext cx="8712968" cy="565844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752528"/>
                <a:gridCol w="1440160"/>
                <a:gridCol w="1152128"/>
                <a:gridCol w="1368152"/>
              </a:tblGrid>
              <a:tr h="80409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групп </a:t>
                      </a:r>
                      <a:r>
                        <a:rPr lang="ru-RU" sz="18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доходов</a:t>
                      </a:r>
                      <a:endParaRPr lang="ru-RU" sz="18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Уточненный план </a:t>
                      </a:r>
                      <a:r>
                        <a:rPr lang="ru-RU" sz="18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2018г</a:t>
                      </a:r>
                      <a:r>
                        <a:rPr lang="ru-RU" sz="1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 </a:t>
                      </a:r>
                      <a:endParaRPr lang="ru-RU" sz="1800" b="1" i="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b"/>
                      <a:r>
                        <a:rPr lang="ru-RU" sz="18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2018г</a:t>
                      </a:r>
                      <a:r>
                        <a:rPr lang="ru-RU" sz="1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Выполнение </a:t>
                      </a:r>
                      <a:r>
                        <a:rPr lang="ru-RU" sz="18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уточненного плана</a:t>
                      </a:r>
                      <a:endParaRPr lang="ru-RU" sz="18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73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доходы</a:t>
                      </a:r>
                      <a:endParaRPr lang="ru-RU" sz="1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890</a:t>
                      </a:r>
                      <a:endParaRPr lang="ru-RU" sz="1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903</a:t>
                      </a:r>
                      <a:endParaRPr lang="ru-RU" sz="1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102%</a:t>
                      </a:r>
                      <a:endParaRPr lang="ru-RU" sz="1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73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Неналоговые доходы</a:t>
                      </a:r>
                      <a:endParaRPr lang="ru-RU" sz="1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175</a:t>
                      </a:r>
                      <a:endParaRPr lang="ru-RU" sz="1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171</a:t>
                      </a:r>
                      <a:endParaRPr lang="ru-RU" sz="1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98%</a:t>
                      </a:r>
                      <a:endParaRPr lang="ru-RU" sz="1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732"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</a:t>
                      </a:r>
                      <a:r>
                        <a:rPr lang="ru-RU" sz="20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 </a:t>
                      </a:r>
                      <a:r>
                        <a:rPr lang="ru-RU" sz="20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доходов с территории ЗАТО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1 065</a:t>
                      </a:r>
                      <a:endParaRPr lang="ru-RU" sz="2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1 074</a:t>
                      </a:r>
                      <a:endParaRPr lang="ru-RU" sz="2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101%</a:t>
                      </a:r>
                      <a:endParaRPr lang="ru-RU" sz="2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1573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Дотации</a:t>
                      </a:r>
                      <a:endParaRPr lang="ru-RU" sz="1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927</a:t>
                      </a:r>
                      <a:endParaRPr lang="ru-RU" sz="1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927</a:t>
                      </a:r>
                      <a:endParaRPr lang="ru-RU" sz="1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ru-RU" sz="1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73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</a:t>
                      </a:r>
                      <a:endParaRPr lang="ru-RU" sz="1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351</a:t>
                      </a:r>
                      <a:endParaRPr lang="ru-RU" sz="1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343</a:t>
                      </a:r>
                      <a:endParaRPr lang="ru-RU" sz="1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98%</a:t>
                      </a:r>
                      <a:endParaRPr lang="ru-RU" sz="1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73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Субвенции</a:t>
                      </a:r>
                      <a:endParaRPr lang="ru-RU" sz="1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1 298</a:t>
                      </a:r>
                      <a:endParaRPr lang="ru-RU" sz="1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1 272</a:t>
                      </a:r>
                      <a:endParaRPr lang="ru-RU" sz="1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98%</a:t>
                      </a:r>
                      <a:endParaRPr lang="ru-RU" sz="1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73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Иные межбюджетные трансферты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1761"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 </a:t>
                      </a:r>
                      <a:r>
                        <a:rPr lang="ru-RU" sz="2000" b="1" i="0" u="none" strike="noStrike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безмезд</a:t>
                      </a:r>
                      <a:r>
                        <a:rPr lang="ru-RU" sz="20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ru-RU" sz="2000" b="1" i="0" u="none" strike="noStrike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поступл</a:t>
                      </a:r>
                      <a:r>
                        <a:rPr lang="ru-RU" sz="20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ru-RU" sz="20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</a:t>
                      </a:r>
                      <a:r>
                        <a:rPr lang="ru-RU" sz="20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др. бюджетов</a:t>
                      </a:r>
                      <a:endParaRPr lang="ru-RU" sz="2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2 576</a:t>
                      </a:r>
                      <a:endParaRPr lang="ru-RU" sz="2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2 543</a:t>
                      </a:r>
                      <a:endParaRPr lang="ru-RU" sz="2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98%</a:t>
                      </a:r>
                      <a:endParaRPr lang="ru-RU" sz="2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3913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возврата  организациями субсидий, субвенций прошлых </a:t>
                      </a:r>
                      <a:r>
                        <a:rPr lang="ru-RU" sz="1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лет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</a:t>
                      </a:r>
                      <a:endParaRPr lang="ru-RU" sz="1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</a:t>
                      </a:r>
                      <a:endParaRPr lang="ru-RU" sz="1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ru-RU" sz="1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913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Возврат </a:t>
                      </a:r>
                      <a:r>
                        <a:rPr lang="ru-RU" sz="18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краевой бюджет остатков субсидий, субвенций </a:t>
                      </a:r>
                      <a:r>
                        <a:rPr lang="ru-RU" sz="1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 иных МТБ прошлых лет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-31</a:t>
                      </a:r>
                      <a:endParaRPr lang="ru-RU" sz="1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-31</a:t>
                      </a:r>
                      <a:endParaRPr lang="ru-RU" sz="1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ru-RU" sz="1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981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8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732"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 </a:t>
                      </a:r>
                      <a:r>
                        <a:rPr lang="ru-RU" sz="20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ДОХОДОВ,</a:t>
                      </a:r>
                      <a:endParaRPr lang="ru-RU" sz="2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3 676</a:t>
                      </a:r>
                      <a:endParaRPr lang="ru-RU" sz="2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3 652</a:t>
                      </a:r>
                      <a:endParaRPr lang="ru-RU" sz="2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99%</a:t>
                      </a:r>
                      <a:endParaRPr lang="ru-RU" sz="2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39130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1" i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 т. ч. без учета компенсации выпадающих </a:t>
                      </a:r>
                    </a:p>
                    <a:p>
                      <a:pPr algn="l" fontAlgn="b"/>
                      <a:r>
                        <a:rPr lang="ru-RU" sz="1800" b="1" i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доходов организаций ЖКХ</a:t>
                      </a:r>
                      <a:endParaRPr lang="ru-RU" sz="1800" b="1" i="1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3 569</a:t>
                      </a:r>
                      <a:endParaRPr lang="ru-RU" sz="2000" b="1" i="1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3 571</a:t>
                      </a:r>
                      <a:endParaRPr lang="ru-RU" sz="2000" b="1" i="1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ru-RU" sz="2000" b="1" i="1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5" name="Рисунок 4" descr="C:\Documents and Settings\Vinokurova\Рабочий стол\Новый бланк благодарности\Эмблемы города\2.png"/>
          <p:cNvPicPr/>
          <p:nvPr/>
        </p:nvPicPr>
        <p:blipFill>
          <a:blip r:embed="rId2" cstate="print">
            <a:duotone>
              <a:prstClr val="black"/>
              <a:schemeClr val="tx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8460432" y="0"/>
            <a:ext cx="683568" cy="692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8351912" y="6453336"/>
            <a:ext cx="79208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500" dirty="0" smtClean="0"/>
              <a:t>6</a:t>
            </a:r>
            <a:endParaRPr lang="ru-RU" sz="2500" dirty="0"/>
          </a:p>
        </p:txBody>
      </p:sp>
    </p:spTree>
    <p:extLst>
      <p:ext uri="{BB962C8B-B14F-4D97-AF65-F5344CB8AC3E}">
        <p14:creationId xmlns:p14="http://schemas.microsoft.com/office/powerpoint/2010/main" xmlns="" val="2322506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51520" y="0"/>
            <a:ext cx="8507288" cy="810344"/>
          </a:xfrm>
        </p:spPr>
        <p:txBody>
          <a:bodyPr>
            <a:normAutofit/>
          </a:bodyPr>
          <a:lstStyle/>
          <a:p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Структурная динамика 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расходов бюджета </a:t>
            </a: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ЗАТО 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Железногорск </a:t>
            </a: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2017-2018 г.г., млн.</a:t>
            </a:r>
            <a:r>
              <a:rPr lang="en-U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руб.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ru-RU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650465556"/>
              </p:ext>
            </p:extLst>
          </p:nvPr>
        </p:nvGraphicFramePr>
        <p:xfrm>
          <a:off x="179513" y="908720"/>
          <a:ext cx="8784975" cy="558588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513992"/>
                <a:gridCol w="1335316"/>
                <a:gridCol w="1265036"/>
                <a:gridCol w="1335316"/>
                <a:gridCol w="1335315"/>
              </a:tblGrid>
              <a:tr h="31093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9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9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2017г</a:t>
                      </a:r>
                      <a:r>
                        <a:rPr lang="ru-RU" sz="19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9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2018г</a:t>
                      </a:r>
                      <a:r>
                        <a:rPr lang="ru-RU" sz="19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900" b="1" i="0" u="none" strike="noStrike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Абс</a:t>
                      </a:r>
                      <a:r>
                        <a:rPr lang="ru-RU" sz="19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ru-RU" sz="1900" b="1" i="0" u="none" strike="noStrike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изм</a:t>
                      </a:r>
                      <a:r>
                        <a:rPr lang="ru-RU" sz="19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9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Относ. </a:t>
                      </a:r>
                      <a:r>
                        <a:rPr lang="ru-RU" sz="1900" b="1" i="0" u="none" strike="noStrike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изм</a:t>
                      </a:r>
                      <a:r>
                        <a:rPr lang="ru-RU" sz="19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362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Общегосударственные </a:t>
                      </a:r>
                      <a:r>
                        <a:rPr lang="ru-RU" sz="19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вопросы</a:t>
                      </a:r>
                      <a:endParaRPr lang="ru-RU" sz="19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9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282</a:t>
                      </a:r>
                      <a:endParaRPr lang="ru-RU" sz="19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9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318</a:t>
                      </a:r>
                      <a:endParaRPr lang="ru-RU" sz="19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9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</a:t>
                      </a:r>
                      <a:endParaRPr lang="ru-RU" sz="19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9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13%</a:t>
                      </a:r>
                      <a:endParaRPr lang="ru-RU" sz="19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3369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9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Национальная </a:t>
                      </a:r>
                      <a:r>
                        <a:rPr lang="ru-RU" sz="1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безопасность и правоохранительная </a:t>
                      </a:r>
                      <a:r>
                        <a:rPr lang="ru-RU" sz="19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деятельность</a:t>
                      </a:r>
                      <a:endParaRPr lang="ru-RU" sz="19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9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21,1</a:t>
                      </a:r>
                      <a:endParaRPr lang="ru-RU" sz="19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9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22,3</a:t>
                      </a:r>
                      <a:endParaRPr lang="ru-RU" sz="19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9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1,2</a:t>
                      </a:r>
                      <a:endParaRPr lang="ru-RU" sz="19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9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6%</a:t>
                      </a:r>
                      <a:endParaRPr lang="ru-RU" sz="19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362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Национальная </a:t>
                      </a:r>
                      <a:r>
                        <a:rPr lang="ru-RU" sz="19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экономика</a:t>
                      </a:r>
                      <a:endParaRPr lang="ru-RU" sz="19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9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395</a:t>
                      </a:r>
                      <a:endParaRPr lang="ru-RU" sz="19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9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402</a:t>
                      </a:r>
                      <a:endParaRPr lang="ru-RU" sz="19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9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9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9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2%</a:t>
                      </a:r>
                      <a:endParaRPr lang="ru-RU" sz="19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866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Жилищно-коммунальное </a:t>
                      </a:r>
                      <a:r>
                        <a:rPr lang="ru-RU" sz="19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хозяйство,</a:t>
                      </a:r>
                      <a:endParaRPr lang="ru-RU" sz="19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9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372</a:t>
                      </a:r>
                      <a:endParaRPr lang="ru-RU" sz="19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9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260</a:t>
                      </a:r>
                      <a:endParaRPr lang="ru-RU" sz="19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9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-112</a:t>
                      </a:r>
                      <a:endParaRPr lang="ru-RU" sz="19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9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-30%</a:t>
                      </a:r>
                      <a:endParaRPr lang="ru-RU" sz="19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866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900" b="1" i="1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</a:t>
                      </a:r>
                      <a:r>
                        <a:rPr lang="ru-RU" sz="1900" b="1" i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т. ч. без учета компенсации </a:t>
                      </a:r>
                    </a:p>
                    <a:p>
                      <a:pPr algn="ctr" fontAlgn="b"/>
                      <a:r>
                        <a:rPr lang="ru-RU" sz="1900" b="1" i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организациям  ЖКХ</a:t>
                      </a:r>
                      <a:endParaRPr lang="ru-RU" sz="1900" b="1" i="1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230</a:t>
                      </a:r>
                      <a:endParaRPr lang="ru-RU" sz="2000" b="1" i="1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179</a:t>
                      </a:r>
                      <a:endParaRPr lang="ru-RU" sz="2000" b="1" i="1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-51</a:t>
                      </a:r>
                      <a:endParaRPr lang="ru-RU" sz="2000" b="1" i="1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-22%</a:t>
                      </a:r>
                      <a:endParaRPr lang="ru-RU" sz="2000" b="1" i="1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8362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9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Образование</a:t>
                      </a:r>
                      <a:endParaRPr lang="ru-RU" sz="19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9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1 845</a:t>
                      </a:r>
                      <a:endParaRPr lang="ru-RU" sz="19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9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1 978</a:t>
                      </a:r>
                      <a:endParaRPr lang="ru-RU" sz="19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9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133</a:t>
                      </a:r>
                      <a:endParaRPr lang="ru-RU" sz="19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9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7%</a:t>
                      </a:r>
                      <a:endParaRPr lang="ru-RU" sz="19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362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Культура и </a:t>
                      </a:r>
                      <a:r>
                        <a:rPr lang="ru-RU" sz="19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кинематография</a:t>
                      </a:r>
                      <a:endParaRPr lang="ru-RU" sz="19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9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312</a:t>
                      </a:r>
                      <a:endParaRPr lang="ru-RU" sz="19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9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327</a:t>
                      </a:r>
                      <a:endParaRPr lang="ru-RU" sz="19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9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19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9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5%</a:t>
                      </a:r>
                      <a:endParaRPr lang="ru-RU" sz="19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362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Социальная </a:t>
                      </a:r>
                      <a:r>
                        <a:rPr lang="ru-RU" sz="19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политика</a:t>
                      </a:r>
                      <a:endParaRPr lang="ru-RU" sz="19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9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165</a:t>
                      </a:r>
                      <a:endParaRPr lang="ru-RU" sz="19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9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174</a:t>
                      </a:r>
                      <a:endParaRPr lang="ru-RU" sz="19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9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9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9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5%</a:t>
                      </a:r>
                      <a:endParaRPr lang="ru-RU" sz="19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362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Физическая культура и </a:t>
                      </a:r>
                      <a:r>
                        <a:rPr lang="ru-RU" sz="19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спорт</a:t>
                      </a:r>
                      <a:endParaRPr lang="ru-RU" sz="19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9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</a:t>
                      </a:r>
                      <a:endParaRPr lang="ru-RU" sz="19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9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</a:t>
                      </a:r>
                      <a:endParaRPr lang="ru-RU" sz="19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9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19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9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18%</a:t>
                      </a:r>
                      <a:endParaRPr lang="ru-RU" sz="19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362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массовой </a:t>
                      </a:r>
                      <a:r>
                        <a:rPr lang="ru-RU" sz="19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информации</a:t>
                      </a:r>
                      <a:endParaRPr lang="ru-RU" sz="19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9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15,7</a:t>
                      </a:r>
                      <a:endParaRPr lang="ru-RU" sz="19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9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17,3</a:t>
                      </a:r>
                      <a:endParaRPr lang="ru-RU" sz="19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9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1,6</a:t>
                      </a:r>
                      <a:endParaRPr lang="ru-RU" sz="19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9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10%</a:t>
                      </a:r>
                      <a:endParaRPr lang="ru-RU" sz="19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848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93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9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9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РАСХОДОВ,</a:t>
                      </a:r>
                      <a:endParaRPr lang="ru-RU" sz="1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2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3 494</a:t>
                      </a:r>
                      <a:endParaRPr lang="ru-RU" sz="2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2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3 600</a:t>
                      </a:r>
                      <a:endParaRPr lang="ru-RU" sz="2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2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</a:t>
                      </a:r>
                      <a:endParaRPr lang="ru-RU" sz="2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2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3%</a:t>
                      </a:r>
                      <a:endParaRPr lang="ru-RU" sz="2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5866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900" b="1" i="1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</a:t>
                      </a:r>
                      <a:r>
                        <a:rPr lang="ru-RU" sz="1900" b="1" i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т. ч. без учета компенсации </a:t>
                      </a:r>
                    </a:p>
                    <a:p>
                      <a:pPr algn="ctr" fontAlgn="b"/>
                      <a:r>
                        <a:rPr lang="ru-RU" sz="1900" b="1" i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организациям  ЖКХ</a:t>
                      </a:r>
                      <a:endParaRPr lang="ru-RU" sz="1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b="1" i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3 351</a:t>
                      </a:r>
                      <a:endParaRPr lang="ru-RU" sz="2400" b="1" i="1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b="1" i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3 519</a:t>
                      </a:r>
                      <a:endParaRPr lang="ru-RU" sz="2400" b="1" i="1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b="1" i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168</a:t>
                      </a:r>
                      <a:endParaRPr lang="ru-RU" sz="2400" b="1" i="1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b="1" i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5%</a:t>
                      </a:r>
                      <a:endParaRPr lang="ru-RU" sz="2400" b="1" i="1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7" name="Рисунок 6" descr="C:\Documents and Settings\Vinokurova\Рабочий стол\Новый бланк благодарности\Эмблемы города\2.png"/>
          <p:cNvPicPr/>
          <p:nvPr/>
        </p:nvPicPr>
        <p:blipFill>
          <a:blip r:embed="rId3" cstate="print">
            <a:duotone>
              <a:prstClr val="black"/>
              <a:schemeClr val="tx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8532440" y="44624"/>
            <a:ext cx="501287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8388424" y="6453336"/>
            <a:ext cx="104360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500" dirty="0" smtClean="0"/>
              <a:t>7</a:t>
            </a:r>
            <a:endParaRPr lang="ru-RU" sz="2500" dirty="0"/>
          </a:p>
        </p:txBody>
      </p:sp>
    </p:spTree>
    <p:extLst>
      <p:ext uri="{BB962C8B-B14F-4D97-AF65-F5344CB8AC3E}">
        <p14:creationId xmlns:p14="http://schemas.microsoft.com/office/powerpoint/2010/main" xmlns="" val="2031636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8902824" cy="531440"/>
          </a:xfrm>
        </p:spPr>
        <p:txBody>
          <a:bodyPr>
            <a:normAutofit fontScale="90000"/>
          </a:bodyPr>
          <a:lstStyle/>
          <a:p>
            <a:r>
              <a:rPr lang="ru-RU" sz="2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исполнения планов по  расходам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бюджета    </a:t>
            </a:r>
            <a:b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ЗАТО Железногорск в 2018 году,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млн. рублей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730884175"/>
              </p:ext>
            </p:extLst>
          </p:nvPr>
        </p:nvGraphicFramePr>
        <p:xfrm>
          <a:off x="179512" y="836709"/>
          <a:ext cx="8640960" cy="584118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528392"/>
                <a:gridCol w="1224136"/>
                <a:gridCol w="1296144"/>
                <a:gridCol w="1296144"/>
                <a:gridCol w="1296144"/>
              </a:tblGrid>
              <a:tr h="78756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</a:t>
                      </a:r>
                      <a:r>
                        <a:rPr lang="ru-RU" sz="16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расходов</a:t>
                      </a:r>
                      <a:endParaRPr lang="ru-RU" sz="16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Уточненный план </a:t>
                      </a:r>
                      <a:r>
                        <a:rPr lang="ru-RU" sz="16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2018г</a:t>
                      </a:r>
                      <a:r>
                        <a:rPr lang="ru-RU" sz="16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 </a:t>
                      </a:r>
                      <a:endParaRPr lang="ru-RU" sz="1600" b="1" i="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b"/>
                      <a:r>
                        <a:rPr lang="ru-RU" sz="16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2018г</a:t>
                      </a:r>
                      <a:r>
                        <a:rPr lang="ru-RU" sz="16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Отклонение  от уточнен. плана</a:t>
                      </a:r>
                      <a:endParaRPr lang="ru-RU" sz="16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Выполнение </a:t>
                      </a:r>
                      <a:r>
                        <a:rPr lang="ru-RU" sz="16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уточненного плана</a:t>
                      </a:r>
                      <a:endParaRPr lang="ru-RU" sz="16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752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Общегосударственные </a:t>
                      </a:r>
                      <a:r>
                        <a:rPr lang="ru-RU" sz="16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вопросы</a:t>
                      </a:r>
                      <a:endParaRPr lang="ru-RU" sz="16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346</a:t>
                      </a:r>
                      <a:endParaRPr lang="ru-RU" sz="16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318</a:t>
                      </a:r>
                      <a:endParaRPr lang="ru-RU" sz="16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-28</a:t>
                      </a:r>
                      <a:endParaRPr lang="ru-RU" sz="16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92%</a:t>
                      </a:r>
                      <a:endParaRPr lang="ru-RU" sz="16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5308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Национальная </a:t>
                      </a:r>
                      <a:r>
                        <a:rPr lang="ru-RU" sz="16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безопасность и </a:t>
                      </a:r>
                      <a:r>
                        <a:rPr lang="ru-RU" sz="16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правоохранительная деятельность</a:t>
                      </a:r>
                      <a:endParaRPr lang="ru-RU" sz="16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23,2</a:t>
                      </a:r>
                      <a:endParaRPr lang="ru-RU" sz="16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22,3</a:t>
                      </a:r>
                      <a:endParaRPr lang="ru-RU" sz="16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-0,9</a:t>
                      </a:r>
                      <a:endParaRPr lang="ru-RU" sz="16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96%</a:t>
                      </a:r>
                      <a:endParaRPr lang="ru-RU" sz="16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752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Национальная </a:t>
                      </a:r>
                      <a:r>
                        <a:rPr lang="ru-RU" sz="16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экономика</a:t>
                      </a:r>
                      <a:endParaRPr lang="ru-RU" sz="16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430</a:t>
                      </a:r>
                      <a:endParaRPr lang="ru-RU" sz="16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402</a:t>
                      </a:r>
                      <a:endParaRPr lang="ru-RU" sz="16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-28</a:t>
                      </a:r>
                      <a:endParaRPr lang="ru-RU" sz="16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93%</a:t>
                      </a:r>
                      <a:endParaRPr lang="ru-RU" sz="16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752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Жилищно-коммунальное </a:t>
                      </a:r>
                      <a:r>
                        <a:rPr lang="ru-RU" sz="16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хозяйство</a:t>
                      </a:r>
                      <a:endParaRPr lang="ru-RU" sz="16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326</a:t>
                      </a:r>
                      <a:endParaRPr lang="ru-RU" sz="16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260</a:t>
                      </a:r>
                      <a:endParaRPr lang="ru-RU" sz="16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-66</a:t>
                      </a:r>
                      <a:endParaRPr lang="ru-RU" sz="16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80%</a:t>
                      </a:r>
                      <a:endParaRPr lang="ru-RU" sz="16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841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1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</a:t>
                      </a:r>
                      <a:r>
                        <a:rPr lang="ru-RU" sz="1600" b="0" i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т. ч. без учета компенсации организациям ЖКХ</a:t>
                      </a:r>
                      <a:endParaRPr lang="ru-RU" sz="1600" b="0" i="1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220</a:t>
                      </a:r>
                      <a:endParaRPr lang="ru-RU" sz="1600" b="0" i="1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179</a:t>
                      </a:r>
                      <a:endParaRPr lang="ru-RU" sz="1600" b="0" i="1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-41</a:t>
                      </a:r>
                      <a:endParaRPr lang="ru-RU" sz="1600" b="0" i="1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81%</a:t>
                      </a:r>
                      <a:endParaRPr lang="ru-RU" sz="1600" b="0" i="1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752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Образование</a:t>
                      </a:r>
                      <a:endParaRPr lang="ru-RU" sz="16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1 980</a:t>
                      </a:r>
                      <a:endParaRPr lang="ru-RU" sz="16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1 978</a:t>
                      </a:r>
                      <a:endParaRPr lang="ru-RU" sz="16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-2</a:t>
                      </a:r>
                      <a:endParaRPr lang="ru-RU" sz="16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ru-RU" sz="16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752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Культура и </a:t>
                      </a:r>
                      <a:r>
                        <a:rPr lang="ru-RU" sz="16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кинематография</a:t>
                      </a:r>
                      <a:endParaRPr lang="ru-RU" sz="16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365</a:t>
                      </a:r>
                      <a:endParaRPr lang="ru-RU" sz="16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327</a:t>
                      </a:r>
                      <a:endParaRPr lang="ru-RU" sz="16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-38</a:t>
                      </a:r>
                      <a:endParaRPr lang="ru-RU" sz="16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90%</a:t>
                      </a:r>
                      <a:endParaRPr lang="ru-RU" sz="16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752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Социальная </a:t>
                      </a:r>
                      <a:r>
                        <a:rPr lang="ru-RU" sz="16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политика</a:t>
                      </a:r>
                      <a:endParaRPr lang="ru-RU" sz="16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175</a:t>
                      </a:r>
                      <a:endParaRPr lang="ru-RU" sz="16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174</a:t>
                      </a:r>
                      <a:endParaRPr lang="ru-RU" sz="16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</a:t>
                      </a:r>
                      <a:endParaRPr lang="ru-RU" sz="16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99%</a:t>
                      </a:r>
                      <a:endParaRPr lang="ru-RU" sz="16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752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Физическая культура и </a:t>
                      </a:r>
                      <a:r>
                        <a:rPr lang="ru-RU" sz="16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спорт</a:t>
                      </a:r>
                      <a:endParaRPr lang="ru-RU" sz="16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</a:t>
                      </a:r>
                      <a:endParaRPr lang="ru-RU" sz="16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</a:t>
                      </a:r>
                      <a:endParaRPr lang="ru-RU" sz="16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6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ru-RU" sz="16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2825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массовой </a:t>
                      </a:r>
                      <a:r>
                        <a:rPr lang="ru-RU" sz="16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информации</a:t>
                      </a:r>
                      <a:endParaRPr lang="ru-RU" sz="16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17,9</a:t>
                      </a:r>
                      <a:endParaRPr lang="ru-RU" sz="16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17,3</a:t>
                      </a:r>
                      <a:endParaRPr lang="ru-RU" sz="16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-0,6</a:t>
                      </a:r>
                      <a:endParaRPr lang="ru-RU" sz="16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97%</a:t>
                      </a:r>
                      <a:endParaRPr lang="ru-RU" sz="16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5159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ru-RU" sz="1000" b="0" i="1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752"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РАСХОДОВ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3 764</a:t>
                      </a:r>
                      <a:endParaRPr lang="ru-RU" sz="2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3 600</a:t>
                      </a:r>
                      <a:endParaRPr lang="ru-RU" sz="2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-164</a:t>
                      </a:r>
                      <a:endParaRPr lang="ru-RU" sz="2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96%</a:t>
                      </a:r>
                      <a:endParaRPr lang="ru-RU" sz="2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28418"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1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</a:t>
                      </a:r>
                      <a:r>
                        <a:rPr lang="ru-RU" sz="2000" b="1" i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т. ч. без учета компенсации  организациям ЖКХ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b="1" i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3 658</a:t>
                      </a:r>
                      <a:endParaRPr lang="ru-RU" sz="2400" b="1" i="1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b="1" i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3 519</a:t>
                      </a:r>
                      <a:endParaRPr lang="ru-RU" sz="2400" b="1" i="1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b="1" i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-139</a:t>
                      </a:r>
                      <a:endParaRPr lang="ru-RU" sz="2400" b="1" i="1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b="1" i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96%</a:t>
                      </a:r>
                      <a:endParaRPr lang="ru-RU" sz="2400" b="1" i="1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5" name="Рисунок 4" descr="C:\Documents and Settings\Vinokurova\Рабочий стол\Новый бланк благодарности\Эмблемы города\2.png"/>
          <p:cNvPicPr/>
          <p:nvPr/>
        </p:nvPicPr>
        <p:blipFill>
          <a:blip r:embed="rId2" cstate="print">
            <a:duotone>
              <a:prstClr val="black"/>
              <a:schemeClr val="tx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8460432" y="0"/>
            <a:ext cx="683568" cy="7647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fld id="{B8E39A12-5843-4601-B688-80C3638BC7D1}" type="slidenum">
              <a:rPr lang="ru-RU" sz="2500" smtClean="0">
                <a:solidFill>
                  <a:schemeClr val="tx1"/>
                </a:solidFill>
              </a:rPr>
              <a:pPr/>
              <a:t>8</a:t>
            </a:fld>
            <a:endParaRPr lang="ru-RU" sz="25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40844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C:\Documents and Settings\Vinokurova\Рабочий стол\Новый бланк благодарности\Эмблемы города\2.png"/>
          <p:cNvPicPr/>
          <p:nvPr/>
        </p:nvPicPr>
        <p:blipFill>
          <a:blip r:embed="rId2" cstate="print">
            <a:duotone>
              <a:prstClr val="black"/>
              <a:schemeClr val="tx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8354681" y="0"/>
            <a:ext cx="789319" cy="9807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1619672" y="188640"/>
            <a:ext cx="5976664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2500" b="1" u="sng" dirty="0" smtClean="0"/>
              <a:t> ОСНОВНЫЕ ВЫВОДЫ И ПРЕДЛОЖЕНИЯ </a:t>
            </a:r>
          </a:p>
          <a:p>
            <a:endParaRPr lang="ru-RU" dirty="0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6804248" y="6309320"/>
            <a:ext cx="2133600" cy="365125"/>
          </a:xfrm>
        </p:spPr>
        <p:txBody>
          <a:bodyPr/>
          <a:lstStyle/>
          <a:p>
            <a:fld id="{B8E39A12-5843-4601-B688-80C3638BC7D1}" type="slidenum">
              <a:rPr lang="ru-RU" sz="2500" smtClean="0">
                <a:solidFill>
                  <a:schemeClr val="tx1"/>
                </a:solidFill>
              </a:rPr>
              <a:pPr/>
              <a:t>9</a:t>
            </a:fld>
            <a:endParaRPr lang="ru-RU" sz="2500" dirty="0">
              <a:solidFill>
                <a:schemeClr val="tx1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23528" y="764704"/>
            <a:ext cx="8568952" cy="2380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defRPr/>
            </a:pPr>
            <a:r>
              <a:rPr lang="ru-RU" sz="2400" b="1" dirty="0" smtClean="0"/>
              <a:t>        </a:t>
            </a:r>
            <a:r>
              <a:rPr lang="ru-RU" sz="2500" b="1" dirty="0" smtClean="0"/>
              <a:t>Бюджетные приоритеты 2018 года:</a:t>
            </a:r>
          </a:p>
          <a:p>
            <a:pPr lvl="0" algn="just">
              <a:defRPr/>
            </a:pPr>
            <a:r>
              <a:rPr lang="ru-RU" sz="2500" b="1" dirty="0" smtClean="0"/>
              <a:t> - опережающее  развитие отраслей образования, физической культуры  и спорта, социальной политики и средств массовой информации,</a:t>
            </a:r>
          </a:p>
          <a:p>
            <a:pPr lvl="0" algn="just">
              <a:defRPr/>
            </a:pPr>
            <a:r>
              <a:rPr lang="ru-RU" sz="2500" b="1" dirty="0" smtClean="0"/>
              <a:t> - а также общегосударственных вопросов, национальной безопасности и правоохранительной деятельности.</a:t>
            </a:r>
            <a:endParaRPr lang="ru-RU" sz="2500" dirty="0" smtClean="0"/>
          </a:p>
        </p:txBody>
      </p:sp>
      <p:sp>
        <p:nvSpPr>
          <p:cNvPr id="11" name="Прямоугольник 10"/>
          <p:cNvSpPr/>
          <p:nvPr/>
        </p:nvSpPr>
        <p:spPr>
          <a:xfrm>
            <a:off x="179512" y="3284984"/>
            <a:ext cx="864096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4300" lvl="0" algn="just" defTabSz="6223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defRPr/>
            </a:pPr>
            <a:r>
              <a:rPr lang="ru-RU" sz="2500" b="1" dirty="0" smtClean="0"/>
              <a:t>        По результатам проведенной проверки отчета об исполнении местного бюджета за 2018 год Контрольно-ревизионная </a:t>
            </a:r>
            <a:r>
              <a:rPr lang="ru-RU" sz="2400" b="1" dirty="0" smtClean="0"/>
              <a:t>служба</a:t>
            </a:r>
            <a:r>
              <a:rPr lang="ru-RU" sz="2500" b="1" dirty="0" smtClean="0"/>
              <a:t> рекомендует его к утверждению Советом депутатов ЗАТО г. Железногорск .</a:t>
            </a:r>
            <a:endParaRPr lang="ru-RU" sz="2500" dirty="0" smtClean="0"/>
          </a:p>
        </p:txBody>
      </p:sp>
      <p:sp>
        <p:nvSpPr>
          <p:cNvPr id="12" name="Прямоугольник 11"/>
          <p:cNvSpPr/>
          <p:nvPr/>
        </p:nvSpPr>
        <p:spPr>
          <a:xfrm>
            <a:off x="251520" y="4941168"/>
            <a:ext cx="8568952" cy="1246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ru-RU" sz="2400" b="1" dirty="0" smtClean="0"/>
              <a:t>        </a:t>
            </a:r>
            <a:r>
              <a:rPr lang="ru-RU" sz="2500" b="1" dirty="0" smtClean="0"/>
              <a:t>Основной задачей органов местного самоуправления является усиление контроля за эффективностью использования бюджетных и имущественных ресурсов.</a:t>
            </a:r>
            <a:endParaRPr lang="ru-RU" sz="2500" dirty="0"/>
          </a:p>
        </p:txBody>
      </p:sp>
    </p:spTree>
    <p:extLst>
      <p:ext uri="{BB962C8B-B14F-4D97-AF65-F5344CB8AC3E}">
        <p14:creationId xmlns:p14="http://schemas.microsoft.com/office/powerpoint/2010/main" xmlns="" val="461947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TM01859868[[fn=Термический]]</Template>
  <TotalTime>6554</TotalTime>
  <Words>934</Words>
  <Application>Microsoft Office PowerPoint</Application>
  <PresentationFormat>Экран (4:3)</PresentationFormat>
  <Paragraphs>414</Paragraphs>
  <Slides>9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ЗАКЛЮЧЕНИЕ Контрольно-ревизионной службы Совета депутатов по результатам внешней проверки отчета об исполнении бюджета  ЗАТО Железногорск за 2018 год </vt:lpstr>
      <vt:lpstr> Динамика основных параметров бюджета  ЗАТО Железногорск за период  2013-2018 годов, млн. руб.</vt:lpstr>
      <vt:lpstr> Динамика основных параметров местного бюджета без учета компенсации выпадающих доходов организаций ЖКХ, млн. руб. </vt:lpstr>
      <vt:lpstr> Динамика налоговых и неналоговых доходов бюджетов  отдельных городских округов Красноярского края в 2016-2017 г.г., млн. руб. </vt:lpstr>
      <vt:lpstr> Структурная динамика доходов бюджета ЗАТО Железногорск  в 2017-2018 г.г., млн. руб.</vt:lpstr>
      <vt:lpstr>   Анализ исполнения планов по доходам бюджета  ЗАТО Железногорск в 2018 году,   млн. руб.        </vt:lpstr>
      <vt:lpstr>Структурная динамика расходов бюджета  ЗАТО Железногорск в 2017-2018 г.г., млн. руб.                                                                                                                                 </vt:lpstr>
      <vt:lpstr> Анализ исполнения планов по  расходам бюджета     ЗАТО Железногорск в 2018 году,  млн. рублей</vt:lpstr>
      <vt:lpstr>Слайд 9</vt:lpstr>
    </vt:vector>
  </TitlesOfParts>
  <Company>Совет депутатов ЗАТО г. Железногорск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ЗАКЛЮЧЕНИЕ Контрольно-ревизионной службы Совета депутатов по результатам внешней проверки отчета об исполнении бюджета  ЗАТО Железногорск за 2013 год</dc:title>
  <dc:creator>Людмила А. Никитина</dc:creator>
  <cp:lastModifiedBy>Лифанов</cp:lastModifiedBy>
  <cp:revision>467</cp:revision>
  <cp:lastPrinted>2016-05-19T06:29:07Z</cp:lastPrinted>
  <dcterms:created xsi:type="dcterms:W3CDTF">2014-05-22T08:09:12Z</dcterms:created>
  <dcterms:modified xsi:type="dcterms:W3CDTF">2019-05-07T06:51:11Z</dcterms:modified>
</cp:coreProperties>
</file>